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1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12.05.2021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Mass media a uzależnienia, jak chronić dziecko przed nadmiarem informacji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randomBar dir="vert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572528" cy="1200128"/>
          </a:xfrm>
        </p:spPr>
        <p:txBody>
          <a:bodyPr/>
          <a:lstStyle/>
          <a:p>
            <a:r>
              <a:rPr lang="pl-PL" sz="3600" dirty="0" smtClean="0"/>
              <a:t>Naśladownictwo –czyli dlaczego dzieci tak łatwo się uzależniają?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Pierwsze klasy szkoły podstawowej są okresem, kiedy naśladownictwo i identyfikacja są jeszcze podstawowymi formami uczenia się, szczególnie w obszarze zachowań społeczno-emocjonalnych. </a:t>
            </a:r>
          </a:p>
          <a:p>
            <a:pPr>
              <a:buNone/>
            </a:pPr>
            <a:r>
              <a:rPr lang="pl-PL" dirty="0" smtClean="0"/>
              <a:t>--------------------------------------------------------------------</a:t>
            </a:r>
          </a:p>
          <a:p>
            <a:r>
              <a:rPr lang="pl-PL" dirty="0" smtClean="0"/>
              <a:t>Dziecko może odwzorowywać różne przykłady kreowane przez mass media. </a:t>
            </a:r>
          </a:p>
          <a:p>
            <a:pPr>
              <a:buNone/>
            </a:pPr>
            <a:r>
              <a:rPr lang="pl-PL" dirty="0" smtClean="0"/>
              <a:t>--------------------------------------------------------------------</a:t>
            </a:r>
          </a:p>
          <a:p>
            <a:r>
              <a:rPr lang="pl-PL" dirty="0" smtClean="0"/>
              <a:t>Dziecko nie ma w tym czasie jeszcze wykształconego myślenia abstrakcyjnego, dlatego też odwzorowanie często jest bezrefleksyjne.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Przyzwyczajenie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Nie pozwól, aby Twoje dziecko było przygotowywane przez wielkie koncerny przemysłowe do bycia konsumentem dóbr uzależniających </a:t>
            </a:r>
          </a:p>
          <a:p>
            <a:pPr>
              <a:buNone/>
            </a:pPr>
            <a:r>
              <a:rPr lang="pl-PL" dirty="0" smtClean="0"/>
              <a:t>---------------------------------------------------------------</a:t>
            </a:r>
          </a:p>
          <a:p>
            <a:r>
              <a:rPr lang="pl-PL" dirty="0" smtClean="0"/>
              <a:t>Przygotowywaniem do uzależnień są: </a:t>
            </a:r>
          </a:p>
          <a:p>
            <a:pPr lvl="1">
              <a:buNone/>
            </a:pPr>
            <a:r>
              <a:rPr lang="pl-PL" dirty="0" smtClean="0"/>
              <a:t>• gumy w kształcie papierosa – tworzą się skojarzenia fajne, smaczne, poprawia humor </a:t>
            </a:r>
          </a:p>
          <a:p>
            <a:pPr lvl="1">
              <a:buNone/>
            </a:pPr>
            <a:r>
              <a:rPr lang="pl-PL" dirty="0" smtClean="0"/>
              <a:t>• bezalkoholowy „alkohol” dla dzieci – czyli na dobrej imprezie musi być alkohol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86742" cy="1214446"/>
          </a:xfrm>
        </p:spPr>
        <p:txBody>
          <a:bodyPr/>
          <a:lstStyle/>
          <a:p>
            <a:r>
              <a:rPr lang="pl-PL" dirty="0" smtClean="0"/>
              <a:t>Podatność na uzależnienia wynika z braku umiejętności:</a:t>
            </a:r>
            <a:endParaRPr lang="pl-P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1371" y="1690828"/>
            <a:ext cx="8176909" cy="453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r>
              <a:rPr lang="pl-PL" sz="3200" dirty="0" smtClean="0"/>
              <a:t>Co robić, aby dziecko było silne i odporne na uzależnienia? </a:t>
            </a:r>
            <a:endParaRPr lang="pl-PL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4816" y="1784350"/>
            <a:ext cx="735156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Co robić, aby dziecko było silne i odporne na uzależnienia?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Poświęcaj dziecku jak najwięcej czasu i zainteresowania.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Nagradzaj dziecko swoim własnym czasem, a nie przedmiotami.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Kupuj zabawki , po to, aby się nimi razem z innymi bawiło lub się rozwijało, a nie po to, aby je mieć. 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Kiedy dziecko się nudzi, proponuj mu zabawy, pomoc Tobie i koniecznie rozmowę z Tobą, zamiast filmów czy bajek.</a:t>
            </a:r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86808" cy="1212174"/>
          </a:xfrm>
        </p:spPr>
        <p:txBody>
          <a:bodyPr/>
          <a:lstStyle/>
          <a:p>
            <a:r>
              <a:rPr lang="pl-PL" sz="3600" dirty="0" smtClean="0"/>
              <a:t>Co robić, aby dziecko było silne i odporne na uzależnienia? </a:t>
            </a:r>
            <a:r>
              <a:rPr lang="pl-PL" sz="3600" dirty="0" err="1" smtClean="0"/>
              <a:t>cd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Rozmawiaj z dzieckiem o tym, co czuje, pozwól mu przeżywać gniew i frustrację w sposób akceptowany społecznie.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Nie uciekaj od trudnych rozmów, przypominaj dziecku o korzyściach oraz zagrożeniach wynikające z wpływu mediów.</a:t>
            </a:r>
          </a:p>
          <a:p>
            <a:r>
              <a:rPr lang="pl-PL" dirty="0" smtClean="0">
                <a:solidFill>
                  <a:srgbClr val="FFC000"/>
                </a:solidFill>
              </a:rPr>
              <a:t>Opracujcie wspólnie z innymi członkami regulamin korzystania z komputera i telewizji oraz powieście go w widocznym miejscu.</a:t>
            </a:r>
          </a:p>
          <a:p>
            <a:endParaRPr lang="pl-PL" dirty="0" smtClean="0">
              <a:solidFill>
                <a:srgbClr val="FFC000"/>
              </a:solidFill>
            </a:endParaRPr>
          </a:p>
          <a:p>
            <a:endParaRPr lang="pl-PL" dirty="0" smtClean="0">
              <a:solidFill>
                <a:srgbClr val="FFC000"/>
              </a:solidFill>
            </a:endParaRPr>
          </a:p>
          <a:p>
            <a:endParaRPr lang="pl-PL" dirty="0" smtClean="0">
              <a:solidFill>
                <a:srgbClr val="FFC0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D6ECFF">
                    <a:satMod val="200000"/>
                  </a:srgbClr>
                </a:solidFill>
              </a:rPr>
              <a:t>Co robić, aby dziecko było silne i odporne na uzależnienia? </a:t>
            </a:r>
            <a:r>
              <a:rPr lang="pl-PL" sz="3200" dirty="0" err="1" smtClean="0">
                <a:solidFill>
                  <a:srgbClr val="D6ECFF">
                    <a:satMod val="200000"/>
                  </a:srgbClr>
                </a:solidFill>
              </a:rPr>
              <a:t>cd</a:t>
            </a:r>
            <a:r>
              <a:rPr lang="pl-PL" sz="3200" dirty="0" smtClean="0">
                <a:solidFill>
                  <a:srgbClr val="D6ECFF">
                    <a:satMod val="200000"/>
                  </a:srgbClr>
                </a:solidFill>
              </a:rPr>
              <a:t>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572000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FFC000"/>
                </a:solidFill>
              </a:rPr>
              <a:t>Kontroluj dziecko w czasie oglądanie telewizji, pracy przy komputerze. Zwrócić uwagę na to, w jaki sposób korzysta z Internetu, telewizora czy telefonu komórkowego; </a:t>
            </a:r>
          </a:p>
          <a:p>
            <a:r>
              <a:rPr lang="pl-PL" sz="2400" dirty="0" smtClean="0">
                <a:solidFill>
                  <a:srgbClr val="FFC000"/>
                </a:solidFill>
              </a:rPr>
              <a:t>Nie pozwalaj na instalowanie gier pokazujących przemoc, drastycznych, promujących negatywne postawy;</a:t>
            </a:r>
          </a:p>
          <a:p>
            <a:r>
              <a:rPr lang="pl-PL" sz="2400" dirty="0" smtClean="0">
                <a:solidFill>
                  <a:srgbClr val="FFC000"/>
                </a:solidFill>
              </a:rPr>
              <a:t>Zainstaluj w domowym komputerze programy i systemy filtrujące zasoby Internetu -ograniczy to w dużym stopniu dostęp do treści niepożądanych. Przydatne mogą być aplikacje , </a:t>
            </a:r>
            <a:r>
              <a:rPr lang="pl-PL" sz="2000" dirty="0" smtClean="0"/>
              <a:t>np. Beniamin- monitoruje dostęp do Internetu, aplikacji i gier, filmów na </a:t>
            </a:r>
            <a:r>
              <a:rPr lang="pl-PL" sz="2000" dirty="0" err="1" smtClean="0"/>
              <a:t>Youtube</a:t>
            </a:r>
            <a:r>
              <a:rPr lang="pl-PL" sz="2000" dirty="0" smtClean="0"/>
              <a:t>, lokalizację dziecka; kontroluje treści, umożliwia zarządzanie komputerem i telefonem zdalnie </a:t>
            </a:r>
            <a:r>
              <a:rPr lang="pl-PL" sz="2000" dirty="0" err="1" smtClean="0"/>
              <a:t>itd</a:t>
            </a:r>
            <a:r>
              <a:rPr lang="pl-PL" sz="2000" dirty="0" smtClean="0"/>
              <a:t>;)</a:t>
            </a:r>
            <a:endParaRPr lang="pl-PL" sz="2400" dirty="0" smtClean="0"/>
          </a:p>
          <a:p>
            <a:endParaRPr lang="pl-PL" sz="2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5214942" y="4786322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>
                <a:solidFill>
                  <a:schemeClr val="bg1"/>
                </a:solidFill>
              </a:rPr>
              <a:t>Opracowała Anna </a:t>
            </a:r>
            <a:r>
              <a:rPr lang="pl-PL" b="1" i="1" dirty="0" err="1" smtClean="0">
                <a:solidFill>
                  <a:schemeClr val="bg1"/>
                </a:solidFill>
              </a:rPr>
              <a:t>Stańdo</a:t>
            </a:r>
            <a:r>
              <a:rPr lang="pl-PL" b="1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b="1" i="1" dirty="0" smtClean="0">
                <a:solidFill>
                  <a:schemeClr val="bg1"/>
                </a:solidFill>
              </a:rPr>
              <a:t>na podstawie: </a:t>
            </a:r>
          </a:p>
          <a:p>
            <a:r>
              <a:rPr lang="pl-PL" b="1" i="1" dirty="0" smtClean="0">
                <a:solidFill>
                  <a:schemeClr val="bg1"/>
                </a:solidFill>
              </a:rPr>
              <a:t>serii „</a:t>
            </a:r>
            <a:r>
              <a:rPr lang="pl-PL" b="1" i="1" dirty="0" err="1" smtClean="0">
                <a:solidFill>
                  <a:schemeClr val="bg1"/>
                </a:solidFill>
              </a:rPr>
              <a:t>Eduterapeutica</a:t>
            </a:r>
            <a:r>
              <a:rPr lang="pl-PL" b="1" i="1" dirty="0" smtClean="0">
                <a:solidFill>
                  <a:schemeClr val="bg1"/>
                </a:solidFill>
              </a:rPr>
              <a:t>- problemy wychowawcze” </a:t>
            </a:r>
            <a:r>
              <a:rPr lang="pl-PL" b="1" i="1" dirty="0" err="1" smtClean="0">
                <a:solidFill>
                  <a:schemeClr val="bg1"/>
                </a:solidFill>
              </a:rPr>
              <a:t>EiSYSTEM</a:t>
            </a:r>
            <a:endParaRPr lang="pl-PL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uzaleznieniabehawioralne.pl/wp-content/uploads/2019/03/gdzie-szukac-wsparcia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4143372" y="1928802"/>
            <a:ext cx="4714908" cy="314327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PREZENTACJI: 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zapoznanie z istotą uzależnienia ,</a:t>
            </a:r>
          </a:p>
          <a:p>
            <a:r>
              <a:rPr lang="pl-PL" dirty="0" smtClean="0"/>
              <a:t>zapoznanie z mechanizmami uzależnienia,</a:t>
            </a:r>
          </a:p>
          <a:p>
            <a:r>
              <a:rPr lang="pl-PL" dirty="0" smtClean="0"/>
              <a:t>zapoznanie z kompetencjami chroniącymi przed uzależnieniami.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501090" cy="914400"/>
          </a:xfrm>
        </p:spPr>
        <p:txBody>
          <a:bodyPr/>
          <a:lstStyle/>
          <a:p>
            <a:r>
              <a:rPr lang="pl-PL" dirty="0" smtClean="0"/>
              <a:t>Co charakteryzuje uzależnienia?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Cechą charakterystyczną uzależnień są zachowania o charakterze kompulsywnym, czyli wiążące się z przymusem oraz ze stanem niepokoju. </a:t>
            </a:r>
          </a:p>
          <a:p>
            <a:pPr lvl="1">
              <a:buNone/>
            </a:pPr>
            <a:r>
              <a:rPr lang="pl-PL" dirty="0" smtClean="0">
                <a:solidFill>
                  <a:srgbClr val="FFFF00"/>
                </a:solidFill>
              </a:rPr>
              <a:t> ----------------------------------------------------------------</a:t>
            </a:r>
          </a:p>
          <a:p>
            <a:pPr lvl="1" algn="ctr">
              <a:spcBef>
                <a:spcPts val="0"/>
              </a:spcBef>
              <a:buNone/>
            </a:pPr>
            <a:r>
              <a:rPr lang="pl-PL" i="1" dirty="0" smtClean="0">
                <a:solidFill>
                  <a:srgbClr val="FFFF00"/>
                </a:solidFill>
              </a:rPr>
              <a:t>Jeżeli czegoś nie zrobię, to czuję niepokój i myśli obsesyjnie krążą wokół tego. </a:t>
            </a:r>
          </a:p>
          <a:p>
            <a:pPr lvl="1" algn="ctr">
              <a:buNone/>
            </a:pPr>
            <a:r>
              <a:rPr lang="pl-PL" dirty="0" smtClean="0">
                <a:solidFill>
                  <a:srgbClr val="FFFF00"/>
                </a:solidFill>
              </a:rPr>
              <a:t>----------------------------------------------------------------- </a:t>
            </a:r>
            <a:r>
              <a:rPr lang="pl-PL" i="1" dirty="0" smtClean="0"/>
              <a:t>Czynnikiem, od którego można się uzależnić, jest w zasadzie wszystko.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914400"/>
          </a:xfrm>
        </p:spPr>
        <p:txBody>
          <a:bodyPr/>
          <a:lstStyle/>
          <a:p>
            <a:r>
              <a:rPr lang="pl-PL" dirty="0" smtClean="0"/>
              <a:t>Od czego można się uzależnić?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od jedzenia – szczególnie słodyczy, </a:t>
            </a:r>
          </a:p>
          <a:p>
            <a:r>
              <a:rPr lang="pl-PL" dirty="0" smtClean="0"/>
              <a:t>picia – kawy, herbaty, alkoholu, napojów energetyzujących ,</a:t>
            </a:r>
          </a:p>
          <a:p>
            <a:r>
              <a:rPr lang="pl-PL" dirty="0" smtClean="0"/>
              <a:t>używek - papierosy, narkotyki,</a:t>
            </a:r>
          </a:p>
          <a:p>
            <a:r>
              <a:rPr lang="pl-PL" dirty="0" smtClean="0"/>
              <a:t>Internetu – przeglądania stron, poczty,</a:t>
            </a:r>
          </a:p>
          <a:p>
            <a:r>
              <a:rPr lang="pl-PL" dirty="0" smtClean="0"/>
              <a:t>obecności na portalach </a:t>
            </a:r>
            <a:r>
              <a:rPr lang="pl-PL" dirty="0" err="1" smtClean="0"/>
              <a:t>społecznościowych</a:t>
            </a:r>
            <a:r>
              <a:rPr lang="pl-PL" dirty="0" smtClean="0"/>
              <a:t> ,</a:t>
            </a:r>
          </a:p>
          <a:p>
            <a:r>
              <a:rPr lang="pl-PL" dirty="0" smtClean="0"/>
              <a:t>gier komputerowych, </a:t>
            </a:r>
          </a:p>
          <a:p>
            <a:r>
              <a:rPr lang="pl-PL" dirty="0" smtClean="0"/>
              <a:t>seriali telewizyjnych,</a:t>
            </a:r>
          </a:p>
          <a:p>
            <a:r>
              <a:rPr lang="pl-PL" dirty="0" smtClean="0"/>
              <a:t>Zakupów,</a:t>
            </a:r>
          </a:p>
          <a:p>
            <a:r>
              <a:rPr lang="pl-PL" dirty="0" smtClean="0"/>
              <a:t>posiadania kolekcji zabawek, odzieży,</a:t>
            </a:r>
          </a:p>
          <a:p>
            <a:r>
              <a:rPr lang="pl-PL" dirty="0" smtClean="0"/>
              <a:t>mycia się itp.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Podatność na uzależnienia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przypadku dzieci mówimy raczej o pewnej podatności na uzależnienia, niż o samych uzależnieniach. </a:t>
            </a:r>
          </a:p>
          <a:p>
            <a:pPr>
              <a:buNone/>
            </a:pPr>
            <a:r>
              <a:rPr lang="pl-PL" dirty="0" smtClean="0"/>
              <a:t>-----------------------------------------------------------</a:t>
            </a:r>
          </a:p>
          <a:p>
            <a:r>
              <a:rPr lang="pl-PL" dirty="0" smtClean="0"/>
              <a:t>Nie każde zachowanie kompulsywne musi być uzależnieniem – uzależnienie jest ściśle związane z ponoszeniem kosztów w innych dziedzinach.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12064"/>
            <a:ext cx="8715404" cy="914400"/>
          </a:xfrm>
        </p:spPr>
        <p:txBody>
          <a:bodyPr/>
          <a:lstStyle/>
          <a:p>
            <a:pPr algn="ctr"/>
            <a:r>
              <a:rPr lang="pl-PL" sz="3200" dirty="0" smtClean="0"/>
              <a:t>Kompulsywne zachowania a uzależnienia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Uzależnienie:</a:t>
            </a:r>
            <a:r>
              <a:rPr lang="pl-PL" dirty="0" smtClean="0"/>
              <a:t> Dziecko spędza przed komputerem całe wieczory zamiast spać, jest nieprzygotowane i zmęczone w czasie zajęć szkolnych, nie jest w stanie wyłączyć gry, na próbę przerwania reaguje histerią –  jest  to uzależnienie, bo widoczne są koszty. 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Kompulsywne zachowanie: </a:t>
            </a:r>
            <a:r>
              <a:rPr lang="pl-PL" dirty="0" smtClean="0"/>
              <a:t>Dziecko musi sprawdzać np. co 30 minut na komputerze np.: czy postać, którą gra  (np. jakiegoś wojownika) nie została w czasie jego nieobecności okradziona itp.  W przerwach między przymusem sprawdzania odrabia lekcje – tu jest zachowanie kompulsywne, bo nie ma kosztów.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Podatność na uzależnienia a mass media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Mass media żyją ze sprzedaży swoich produktów, czyli programów, artykułów, filmów, bajek, gier, wiadomości itp., ale też reklam. </a:t>
            </a:r>
          </a:p>
          <a:p>
            <a:r>
              <a:rPr lang="pl-PL" dirty="0" smtClean="0"/>
              <a:t>Celem mass mediów jest stworzenie produktów, które będą miały największą oglądalność, bo wtedy zarabiają. </a:t>
            </a:r>
          </a:p>
          <a:p>
            <a:r>
              <a:rPr lang="pl-PL" dirty="0" smtClean="0"/>
              <a:t>Uzależnienie od produktu jest najprostszą formą zdobycia stałych klientów. Dlatego posługują się różnymi technikami, które sprzyjają uzależnieniu.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Techniki uzależniające</a:t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Opieka nad postacią w grze </a:t>
            </a:r>
          </a:p>
          <a:p>
            <a:r>
              <a:rPr lang="pl-PL" dirty="0" smtClean="0"/>
              <a:t>Gra odbywa się w czasie rzeczywistym – ciągłe zadania, potrzeba sprawdzania                 i związane z tym emocje tworzą uzależnienie. </a:t>
            </a:r>
          </a:p>
          <a:p>
            <a:r>
              <a:rPr lang="pl-PL" dirty="0" smtClean="0"/>
              <a:t>Gracz, aby lepiej wyposażyć swojego wojownika, kupuje najpierw za zdobyte punkty, a potem już nie wirtualnie, ale faktycznie- płacąc </a:t>
            </a:r>
            <a:r>
              <a:rPr lang="pl-PL" dirty="0" err="1" smtClean="0"/>
              <a:t>SMS-em</a:t>
            </a:r>
            <a:r>
              <a:rPr lang="pl-PL" dirty="0" smtClean="0"/>
              <a:t> za wyposażenie swojej wirtualnej postaci.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Techniki uzależniające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Reklama</a:t>
            </a:r>
          </a:p>
          <a:p>
            <a:pPr>
              <a:buNone/>
            </a:pPr>
            <a:r>
              <a:rPr lang="pl-PL" dirty="0" smtClean="0"/>
              <a:t>	Wiązanie towaru lub usługi ze świetną zabawą, poczuciem bycia w atrakcyjnej grupie lub bycia osoba nieprzeciętną. Osoba utożsamiająca się z takim obrazem sięga po reklamowany towar (np. napój), który nie daje obiecywanej satysfakcji, ale za to ma w sobie tyle cukrów prostych, które natychmiast wpływają na poprawę humoru i samopoczucia, że pozornie poprawia nasze spostrzeganie i w efekcie uzależnia.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203</TotalTime>
  <Words>744</Words>
  <PresentationFormat>Pokaz na ekranie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Metro</vt:lpstr>
      <vt:lpstr>Mass media a uzależnienia, jak chronić dziecko przed nadmiarem informacji</vt:lpstr>
      <vt:lpstr>CEL PREZENTACJI:   </vt:lpstr>
      <vt:lpstr>Co charakteryzuje uzależnienia?</vt:lpstr>
      <vt:lpstr>Od czego można się uzależnić? </vt:lpstr>
      <vt:lpstr>Podatność na uzależnienia </vt:lpstr>
      <vt:lpstr>Kompulsywne zachowania a uzależnienia</vt:lpstr>
      <vt:lpstr>Podatność na uzależnienia a mass media</vt:lpstr>
      <vt:lpstr>Techniki uzależniające  </vt:lpstr>
      <vt:lpstr>Techniki uzależniające</vt:lpstr>
      <vt:lpstr>Naśladownictwo –czyli dlaczego dzieci tak łatwo się uzależniają?</vt:lpstr>
      <vt:lpstr>Przyzwyczajenie</vt:lpstr>
      <vt:lpstr>Podatność na uzależnienia wynika z braku umiejętności:</vt:lpstr>
      <vt:lpstr>Co robić, aby dziecko było silne i odporne na uzależnienia? </vt:lpstr>
      <vt:lpstr>Co robić, aby dziecko było silne i odporne na uzależnienia?</vt:lpstr>
      <vt:lpstr>Co robić, aby dziecko było silne i odporne na uzależnienia? cd.</vt:lpstr>
      <vt:lpstr>Co robić, aby dziecko było silne i odporne na uzależnienia? cd.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media a uzależnienia, jak chronić dziecko przed nadmiarem informacji</dc:title>
  <dc:creator>Admin</dc:creator>
  <cp:lastModifiedBy>Admin</cp:lastModifiedBy>
  <cp:revision>22</cp:revision>
  <dcterms:created xsi:type="dcterms:W3CDTF">2021-04-20T08:23:42Z</dcterms:created>
  <dcterms:modified xsi:type="dcterms:W3CDTF">2021-05-12T07:43:44Z</dcterms:modified>
</cp:coreProperties>
</file>