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8" r:id="rId13"/>
    <p:sldId id="269" r:id="rId14"/>
    <p:sldId id="270" r:id="rId15"/>
    <p:sldId id="272" r:id="rId16"/>
    <p:sldId id="273" r:id="rId17"/>
    <p:sldId id="271" r:id="rId18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59" autoAdjust="0"/>
    <p:restoredTop sz="86380" autoAdjust="0"/>
  </p:normalViewPr>
  <p:slideViewPr>
    <p:cSldViewPr>
      <p:cViewPr varScale="1">
        <p:scale>
          <a:sx n="63" d="100"/>
          <a:sy n="63" d="100"/>
        </p:scale>
        <p:origin x="-822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7542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Symbol zastępczy daty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6221E02-25CB-4963-84BC-0813985E7D90}" type="datetimeFigureOut">
              <a:rPr lang="pl-PL" smtClean="0"/>
              <a:pPr/>
              <a:t>12.05.2021</a:t>
            </a:fld>
            <a:endParaRPr lang="pl-PL"/>
          </a:p>
        </p:txBody>
      </p:sp>
      <p:sp>
        <p:nvSpPr>
          <p:cNvPr id="17" name="Symbol zastępczy stopki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29" name="Symbol zastępczy numeru slajdu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32" name="Prostokąt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Prostokąt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Prostokąt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Prostokąt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Prostokąt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Tytuł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9" name="Podtytuł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pl-PL" smtClean="0"/>
              <a:t>Kliknij, aby edytować styl wzorca podtytułu</a:t>
            </a:r>
            <a:endParaRPr kumimoji="0" lang="en-US"/>
          </a:p>
        </p:txBody>
      </p:sp>
      <p:sp>
        <p:nvSpPr>
          <p:cNvPr id="56" name="Prostokąt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Prostokąt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Prostokąt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Prostokąt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6221E02-25CB-4963-84BC-0813985E7D90}" type="datetimeFigureOut">
              <a:rPr lang="pl-PL" smtClean="0"/>
              <a:pPr/>
              <a:t>12.05.2021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6221E02-25CB-4963-84BC-0813985E7D90}" type="datetimeFigureOut">
              <a:rPr lang="pl-PL" smtClean="0"/>
              <a:pPr/>
              <a:t>12.05.2021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6221E02-25CB-4963-84BC-0813985E7D90}" type="datetimeFigureOut">
              <a:rPr lang="pl-PL" smtClean="0"/>
              <a:pPr/>
              <a:t>12.05.2021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Dowolny kształt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Dowolny kształt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Dowolny kształt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Dowolny kształt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Dowolny kształt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Dowolny kształt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Dowolny kształt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Dowolny kształt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Dowolny kształt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Dowolny kształt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Dowolny kształt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Dowolny kształt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Dowolny kształt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Dowolny kształt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Dowolny kształt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6221E02-25CB-4963-84BC-0813985E7D90}" type="datetimeFigureOut">
              <a:rPr lang="pl-PL" smtClean="0"/>
              <a:pPr/>
              <a:t>12.05.2021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7" name="Prostokąt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8" name="Prostokąt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Prostokąt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Prostokąt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Prostokąt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Prostokąt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6221E02-25CB-4963-84BC-0813985E7D90}" type="datetimeFigureOut">
              <a:rPr lang="pl-PL" smtClean="0"/>
              <a:pPr/>
              <a:t>12.05.2021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Prostokąt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6221E02-25CB-4963-84BC-0813985E7D90}" type="datetimeFigureOut">
              <a:rPr lang="pl-PL" smtClean="0"/>
              <a:pPr/>
              <a:t>12.05.2021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16" name="Prostokąt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Prostokąt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Prostokąt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Prostokąt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Prostokąt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Prostokąt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Prostokąt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Prostokąt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Prostokąt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6221E02-25CB-4963-84BC-0813985E7D90}" type="datetimeFigureOut">
              <a:rPr lang="pl-PL" smtClean="0"/>
              <a:pPr/>
              <a:t>12.05.2021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6221E02-25CB-4963-84BC-0813985E7D90}" type="datetimeFigureOut">
              <a:rPr lang="pl-PL" smtClean="0"/>
              <a:pPr/>
              <a:t>12.05.2021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6221E02-25CB-4963-84BC-0813985E7D90}" type="datetimeFigureOut">
              <a:rPr lang="pl-PL" smtClean="0"/>
              <a:pPr/>
              <a:t>12.05.2021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rostokąt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Łącznik prosty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Grupa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Łącznik prosty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Łącznik prosty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Łącznik prosty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ytuł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pl-PL" smtClean="0"/>
              <a:t>Kliknij ikonę, aby dodać obraz</a:t>
            </a:r>
            <a:endParaRPr kumimoji="0" lang="en-US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grpSp>
        <p:nvGrpSpPr>
          <p:cNvPr id="14" name="Grupa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Łącznik prosty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Łącznik prosty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Łącznik prosty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upa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Łącznik prosty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Łącznik prosty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Łącznik prosty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66221E02-25CB-4963-84BC-0813985E7D90}" type="datetimeFigureOut">
              <a:rPr lang="pl-PL" smtClean="0"/>
              <a:pPr/>
              <a:t>12.05.2021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rostokąt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Prostokąt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Prostokąt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Prostokąt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Prostokąt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Prostokąt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Prostokąt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Prostokąt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Prostokąt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Symbol zastępczy tytułu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13" name="Symbol zastępczy tekstu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  <a:p>
            <a:pPr lvl="1" eaLnBrk="1" latinLnBrk="0" hangingPunct="1"/>
            <a:r>
              <a:rPr kumimoji="0" lang="pl-PL" smtClean="0"/>
              <a:t>Drugi poziom</a:t>
            </a:r>
          </a:p>
          <a:p>
            <a:pPr lvl="2" eaLnBrk="1" latinLnBrk="0" hangingPunct="1"/>
            <a:r>
              <a:rPr kumimoji="0" lang="pl-PL" smtClean="0"/>
              <a:t>Trzeci poziom</a:t>
            </a:r>
          </a:p>
          <a:p>
            <a:pPr lvl="3" eaLnBrk="1" latinLnBrk="0" hangingPunct="1"/>
            <a:r>
              <a:rPr kumimoji="0" lang="pl-PL" smtClean="0"/>
              <a:t>Czwarty poziom</a:t>
            </a:r>
          </a:p>
          <a:p>
            <a:pPr lvl="4" eaLnBrk="1" latinLnBrk="0" hangingPunct="1"/>
            <a:r>
              <a:rPr kumimoji="0" lang="pl-PL" smtClean="0"/>
              <a:t>Piąty poziom</a:t>
            </a:r>
            <a:endParaRPr kumimoji="0" lang="en-US"/>
          </a:p>
        </p:txBody>
      </p:sp>
      <p:sp>
        <p:nvSpPr>
          <p:cNvPr id="14" name="Symbol zastępczy daty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66221E02-25CB-4963-84BC-0813985E7D90}" type="datetimeFigureOut">
              <a:rPr lang="pl-PL" smtClean="0"/>
              <a:pPr/>
              <a:t>12.05.2021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23" name="Symbol zastępczy numeru slajdu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pl-PL" dirty="0" smtClean="0"/>
              <a:t>Mass media a uzależnienia, jak chronić dziecko przed nadmiarem informacji</a:t>
            </a: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 dirty="0"/>
          </a:p>
        </p:txBody>
      </p:sp>
    </p:spTree>
  </p:cSld>
  <p:clrMapOvr>
    <a:masterClrMapping/>
  </p:clrMapOvr>
  <p:transition spd="med">
    <p:randomBar dir="vert"/>
    <p:sndAc>
      <p:stSnd>
        <p:snd r:embed="rId2" name="voltage.wav" builtIn="1"/>
      </p:stSnd>
    </p:sndAc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71472" y="285728"/>
            <a:ext cx="8572528" cy="1200128"/>
          </a:xfrm>
        </p:spPr>
        <p:txBody>
          <a:bodyPr/>
          <a:lstStyle/>
          <a:p>
            <a:r>
              <a:rPr lang="pl-PL" sz="3600" dirty="0" smtClean="0"/>
              <a:t>Naśladownictwo –czyli dlaczego dzieci tak łatwo się uzależniają?</a:t>
            </a:r>
            <a:endParaRPr lang="pl-PL" sz="36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pl-PL" dirty="0" smtClean="0"/>
              <a:t>Pierwsze klasy szkoły podstawowej są okresem, kiedy naśladownictwo i identyfikacja są jeszcze podstawowymi formami uczenia się, szczególnie w obszarze zachowań społeczno-emocjonalnych. </a:t>
            </a:r>
          </a:p>
          <a:p>
            <a:pPr>
              <a:buNone/>
            </a:pPr>
            <a:r>
              <a:rPr lang="pl-PL" dirty="0" smtClean="0"/>
              <a:t>--------------------------------------------------------------------</a:t>
            </a:r>
          </a:p>
          <a:p>
            <a:r>
              <a:rPr lang="pl-PL" dirty="0" smtClean="0"/>
              <a:t>Dziecko może odwzorowywać różne przykłady kreowane przez mass media. </a:t>
            </a:r>
          </a:p>
          <a:p>
            <a:pPr>
              <a:buNone/>
            </a:pPr>
            <a:r>
              <a:rPr lang="pl-PL" dirty="0" smtClean="0"/>
              <a:t>--------------------------------------------------------------------</a:t>
            </a:r>
          </a:p>
          <a:p>
            <a:r>
              <a:rPr lang="pl-PL" dirty="0" smtClean="0"/>
              <a:t>Dziecko nie ma w tym czasie jeszcze wykształconego myślenia abstrakcyjnego, dlatego też odwzorowanie często jest bezrefleksyjne.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Przyzwyczajenie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pl-PL" dirty="0" smtClean="0"/>
              <a:t>Nie pozwól, aby Twoje dziecko było przygotowywane przez wielkie koncerny przemysłowe do bycia konsumentem dóbr uzależniających </a:t>
            </a:r>
          </a:p>
          <a:p>
            <a:pPr>
              <a:buNone/>
            </a:pPr>
            <a:r>
              <a:rPr lang="pl-PL" dirty="0" smtClean="0"/>
              <a:t>---------------------------------------------------------------</a:t>
            </a:r>
          </a:p>
          <a:p>
            <a:r>
              <a:rPr lang="pl-PL" dirty="0" smtClean="0"/>
              <a:t>Przygotowywaniem do uzależnień są: </a:t>
            </a:r>
          </a:p>
          <a:p>
            <a:pPr lvl="1">
              <a:buNone/>
            </a:pPr>
            <a:r>
              <a:rPr lang="pl-PL" dirty="0" smtClean="0"/>
              <a:t>• gumy w kształcie papierosa – tworzą się skojarzenia fajne, smaczne, poprawia humor </a:t>
            </a:r>
          </a:p>
          <a:p>
            <a:pPr lvl="1">
              <a:buNone/>
            </a:pPr>
            <a:r>
              <a:rPr lang="pl-PL" dirty="0" smtClean="0"/>
              <a:t>• bezalkoholowy „alkohol” dla dzieci – czyli na dobrej imprezie musi być alkohol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57224" y="357166"/>
            <a:ext cx="7786742" cy="1214446"/>
          </a:xfrm>
        </p:spPr>
        <p:txBody>
          <a:bodyPr/>
          <a:lstStyle/>
          <a:p>
            <a:r>
              <a:rPr lang="pl-PL" dirty="0" smtClean="0"/>
              <a:t>Podatność na uzależnienia wynika z braku umiejętności:</a:t>
            </a:r>
            <a:endParaRPr lang="pl-PL" dirty="0"/>
          </a:p>
        </p:txBody>
      </p:sp>
      <p:pic>
        <p:nvPicPr>
          <p:cNvPr id="1027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681371" y="1690828"/>
            <a:ext cx="8176909" cy="45347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28662" y="285728"/>
            <a:ext cx="7772400" cy="914400"/>
          </a:xfrm>
        </p:spPr>
        <p:txBody>
          <a:bodyPr/>
          <a:lstStyle/>
          <a:p>
            <a:r>
              <a:rPr lang="pl-PL" sz="3200" dirty="0" smtClean="0"/>
              <a:t>Co robić, aby dziecko było silne i odporne na uzależnienia? </a:t>
            </a:r>
            <a:endParaRPr lang="pl-PL" sz="3200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124816" y="1784350"/>
            <a:ext cx="7351568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3200" dirty="0" smtClean="0"/>
              <a:t>Co robić, aby dziecko było silne i odporne na uzależnienia?</a:t>
            </a:r>
            <a:endParaRPr lang="pl-PL" sz="32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l-PL" dirty="0" smtClean="0">
                <a:solidFill>
                  <a:srgbClr val="FFC000"/>
                </a:solidFill>
              </a:rPr>
              <a:t>Poświęcaj dziecku jak najwięcej czasu i zainteresowania.</a:t>
            </a:r>
          </a:p>
          <a:p>
            <a:r>
              <a:rPr lang="pl-PL" dirty="0" smtClean="0">
                <a:solidFill>
                  <a:srgbClr val="FFC000"/>
                </a:solidFill>
              </a:rPr>
              <a:t>Nagradzaj dziecko swoim własnym czasem, a nie przedmiotami.</a:t>
            </a:r>
          </a:p>
          <a:p>
            <a:r>
              <a:rPr lang="pl-PL" dirty="0" smtClean="0">
                <a:solidFill>
                  <a:srgbClr val="FFC000"/>
                </a:solidFill>
              </a:rPr>
              <a:t>Kupuj zabawki , po to, aby się nimi razem z innymi bawiło lub się rozwijało, a nie po to, aby je mieć. </a:t>
            </a:r>
          </a:p>
          <a:p>
            <a:r>
              <a:rPr lang="pl-PL" dirty="0" smtClean="0">
                <a:solidFill>
                  <a:srgbClr val="FFC000"/>
                </a:solidFill>
              </a:rPr>
              <a:t>Kiedy dziecko się nudzi, proponuj mu zabawy, pomoc Tobie i koniecznie rozmowę z Tobą, zamiast filmów czy bajek.</a:t>
            </a:r>
            <a:endParaRPr lang="pl-PL" dirty="0">
              <a:solidFill>
                <a:srgbClr val="FFC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14348" y="214290"/>
            <a:ext cx="8286808" cy="1212174"/>
          </a:xfrm>
        </p:spPr>
        <p:txBody>
          <a:bodyPr/>
          <a:lstStyle/>
          <a:p>
            <a:r>
              <a:rPr lang="pl-PL" sz="3600" dirty="0" smtClean="0"/>
              <a:t>Co robić, aby dziecko było silne i odporne na uzależnienia? </a:t>
            </a:r>
            <a:r>
              <a:rPr lang="pl-PL" sz="3600" dirty="0" err="1" smtClean="0"/>
              <a:t>cd</a:t>
            </a:r>
            <a:r>
              <a:rPr lang="pl-PL" sz="3600" dirty="0" smtClean="0"/>
              <a:t>.</a:t>
            </a:r>
            <a:endParaRPr lang="pl-PL" sz="36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dirty="0" smtClean="0">
                <a:solidFill>
                  <a:srgbClr val="FFC000"/>
                </a:solidFill>
              </a:rPr>
              <a:t>Rozmawiaj z dzieckiem o tym, co czuje, pozwól mu przeżywać gniew i frustrację w sposób akceptowany społecznie.</a:t>
            </a:r>
          </a:p>
          <a:p>
            <a:r>
              <a:rPr lang="pl-PL" dirty="0" smtClean="0">
                <a:solidFill>
                  <a:srgbClr val="FFC000"/>
                </a:solidFill>
              </a:rPr>
              <a:t>Nie uciekaj od trudnych rozmów, przypominaj dziecku o korzyściach oraz zagrożeniach wynikające z wpływu mediów.</a:t>
            </a:r>
          </a:p>
          <a:p>
            <a:r>
              <a:rPr lang="pl-PL" dirty="0" smtClean="0">
                <a:solidFill>
                  <a:srgbClr val="FFC000"/>
                </a:solidFill>
              </a:rPr>
              <a:t>Opracujcie wspólnie z innymi członkami regulamin korzystania z komputera i telewizji oraz powieście go w widocznym miejscu.</a:t>
            </a:r>
          </a:p>
          <a:p>
            <a:endParaRPr lang="pl-PL" dirty="0" smtClean="0">
              <a:solidFill>
                <a:srgbClr val="FFC000"/>
              </a:solidFill>
            </a:endParaRPr>
          </a:p>
          <a:p>
            <a:endParaRPr lang="pl-PL" dirty="0" smtClean="0">
              <a:solidFill>
                <a:srgbClr val="FFC000"/>
              </a:solidFill>
            </a:endParaRPr>
          </a:p>
          <a:p>
            <a:endParaRPr lang="pl-PL" dirty="0" smtClean="0">
              <a:solidFill>
                <a:srgbClr val="FFC000"/>
              </a:solidFill>
            </a:endParaRPr>
          </a:p>
          <a:p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3200" dirty="0" smtClean="0">
                <a:solidFill>
                  <a:srgbClr val="D6ECFF">
                    <a:satMod val="200000"/>
                  </a:srgbClr>
                </a:solidFill>
              </a:rPr>
              <a:t>Co robić, aby dziecko było silne i odporne na uzależnienia? </a:t>
            </a:r>
            <a:r>
              <a:rPr lang="pl-PL" sz="3200" dirty="0" err="1" smtClean="0">
                <a:solidFill>
                  <a:srgbClr val="D6ECFF">
                    <a:satMod val="200000"/>
                  </a:srgbClr>
                </a:solidFill>
              </a:rPr>
              <a:t>cd</a:t>
            </a:r>
            <a:r>
              <a:rPr lang="pl-PL" sz="3200" dirty="0" smtClean="0">
                <a:solidFill>
                  <a:srgbClr val="D6ECFF">
                    <a:satMod val="200000"/>
                  </a:srgbClr>
                </a:solidFill>
              </a:rPr>
              <a:t>.</a:t>
            </a:r>
            <a:endParaRPr lang="pl-PL" sz="36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914400" y="1783560"/>
            <a:ext cx="8015318" cy="4572000"/>
          </a:xfrm>
        </p:spPr>
        <p:txBody>
          <a:bodyPr>
            <a:noAutofit/>
          </a:bodyPr>
          <a:lstStyle/>
          <a:p>
            <a:r>
              <a:rPr lang="pl-PL" sz="2400" dirty="0" smtClean="0">
                <a:solidFill>
                  <a:srgbClr val="FFC000"/>
                </a:solidFill>
              </a:rPr>
              <a:t>Kontroluj dziecko w czasie oglądanie telewizji, pracy przy komputerze. Zwrócić uwagę na to, w jaki sposób korzysta z Internetu, telewizora czy telefonu komórkowego; </a:t>
            </a:r>
          </a:p>
          <a:p>
            <a:r>
              <a:rPr lang="pl-PL" sz="2400" dirty="0" smtClean="0">
                <a:solidFill>
                  <a:srgbClr val="FFC000"/>
                </a:solidFill>
              </a:rPr>
              <a:t>Nie pozwalaj na instalowanie gier pokazujących przemoc, drastycznych, promujących negatywne postawy;</a:t>
            </a:r>
          </a:p>
          <a:p>
            <a:r>
              <a:rPr lang="pl-PL" sz="2400" dirty="0" smtClean="0">
                <a:solidFill>
                  <a:srgbClr val="FFC000"/>
                </a:solidFill>
              </a:rPr>
              <a:t>Zainstaluj w domowym komputerze programy i systemy filtrujące zasoby Internetu -ograniczy to w dużym stopniu dostęp do treści niepożądanych. Przydatne mogą być aplikacje , </a:t>
            </a:r>
            <a:r>
              <a:rPr lang="pl-PL" sz="2000" dirty="0" smtClean="0"/>
              <a:t>np. Beniamin- monitoruje dostęp do Internetu, aplikacji i gier, filmów na </a:t>
            </a:r>
            <a:r>
              <a:rPr lang="pl-PL" sz="2000" dirty="0" err="1" smtClean="0"/>
              <a:t>Youtube</a:t>
            </a:r>
            <a:r>
              <a:rPr lang="pl-PL" sz="2000" dirty="0" smtClean="0"/>
              <a:t>, lokalizację dziecka; kontroluje treści, umożliwia zarządzanie komputerem i telefonem zdalnie </a:t>
            </a:r>
            <a:r>
              <a:rPr lang="pl-PL" sz="2000" dirty="0" err="1" smtClean="0"/>
              <a:t>itd</a:t>
            </a:r>
            <a:r>
              <a:rPr lang="pl-PL" sz="2000" dirty="0" smtClean="0"/>
              <a:t>;)</a:t>
            </a:r>
            <a:endParaRPr lang="pl-PL" sz="2400" dirty="0" smtClean="0"/>
          </a:p>
          <a:p>
            <a:endParaRPr lang="pl-PL" sz="2400" dirty="0" smtClean="0">
              <a:solidFill>
                <a:srgbClr val="FFC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75000"/>
            <a:duotone>
              <a:prstClr val="black"/>
              <a:srgbClr val="D9C3A5">
                <a:tint val="50000"/>
                <a:satMod val="180000"/>
              </a:srgbClr>
            </a:duotone>
          </a:blip>
          <a:srcRect/>
          <a:stretch>
            <a:fillRect l="-2000" r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ole tekstowe 8"/>
          <p:cNvSpPr txBox="1"/>
          <p:nvPr/>
        </p:nvSpPr>
        <p:spPr>
          <a:xfrm>
            <a:off x="5214942" y="4786322"/>
            <a:ext cx="335758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b="1" i="1" dirty="0" smtClean="0">
                <a:solidFill>
                  <a:schemeClr val="bg1"/>
                </a:solidFill>
              </a:rPr>
              <a:t>Opracowała Anna </a:t>
            </a:r>
            <a:r>
              <a:rPr lang="pl-PL" b="1" i="1" dirty="0" err="1" smtClean="0">
                <a:solidFill>
                  <a:schemeClr val="bg1"/>
                </a:solidFill>
              </a:rPr>
              <a:t>Stańdo</a:t>
            </a:r>
            <a:r>
              <a:rPr lang="pl-PL" b="1" i="1" dirty="0" smtClean="0">
                <a:solidFill>
                  <a:schemeClr val="bg1"/>
                </a:solidFill>
              </a:rPr>
              <a:t> </a:t>
            </a:r>
          </a:p>
          <a:p>
            <a:r>
              <a:rPr lang="pl-PL" b="1" i="1" dirty="0" smtClean="0">
                <a:solidFill>
                  <a:schemeClr val="bg1"/>
                </a:solidFill>
              </a:rPr>
              <a:t>na podstawie: </a:t>
            </a:r>
          </a:p>
          <a:p>
            <a:r>
              <a:rPr lang="pl-PL" b="1" i="1" dirty="0" smtClean="0">
                <a:solidFill>
                  <a:schemeClr val="bg1"/>
                </a:solidFill>
              </a:rPr>
              <a:t>serii „</a:t>
            </a:r>
            <a:r>
              <a:rPr lang="pl-PL" b="1" i="1" dirty="0" err="1" smtClean="0">
                <a:solidFill>
                  <a:schemeClr val="bg1"/>
                </a:solidFill>
              </a:rPr>
              <a:t>Eduterapeutica</a:t>
            </a:r>
            <a:r>
              <a:rPr lang="pl-PL" b="1" i="1" dirty="0" smtClean="0">
                <a:solidFill>
                  <a:schemeClr val="bg1"/>
                </a:solidFill>
              </a:rPr>
              <a:t>- problemy wychowawcze” </a:t>
            </a:r>
            <a:r>
              <a:rPr lang="pl-PL" b="1" i="1" dirty="0" err="1" smtClean="0">
                <a:solidFill>
                  <a:schemeClr val="bg1"/>
                </a:solidFill>
              </a:rPr>
              <a:t>EiSYSTEM</a:t>
            </a:r>
            <a:endParaRPr lang="pl-PL" b="1" i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s://www.uzaleznieniabehawioralne.pl/wp-content/uploads/2019/03/gdzie-szukac-wsparcia.jpg"/>
          <p:cNvPicPr>
            <a:picLocks noChangeAspect="1" noChangeArrowheads="1"/>
          </p:cNvPicPr>
          <p:nvPr/>
        </p:nvPicPr>
        <p:blipFill>
          <a:blip r:embed="rId2">
            <a:lum/>
          </a:blip>
          <a:srcRect/>
          <a:stretch>
            <a:fillRect/>
          </a:stretch>
        </p:blipFill>
        <p:spPr bwMode="auto">
          <a:xfrm>
            <a:off x="4143372" y="1928802"/>
            <a:ext cx="4714908" cy="3143272"/>
          </a:xfrm>
          <a:prstGeom prst="rect">
            <a:avLst/>
          </a:prstGeom>
          <a:noFill/>
        </p:spPr>
      </p:pic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CEL PREZENTACJI:   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pl-PL" dirty="0" smtClean="0"/>
              <a:t>zapoznanie z istotą uzależnienia ,</a:t>
            </a:r>
          </a:p>
          <a:p>
            <a:r>
              <a:rPr lang="pl-PL" dirty="0" smtClean="0"/>
              <a:t>zapoznanie z mechanizmami uzależnienia,</a:t>
            </a:r>
          </a:p>
          <a:p>
            <a:r>
              <a:rPr lang="pl-PL" dirty="0" smtClean="0"/>
              <a:t>zapoznanie z kompetencjami chroniącymi przed uzależnieniami. 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42910" y="512064"/>
            <a:ext cx="8501090" cy="914400"/>
          </a:xfrm>
        </p:spPr>
        <p:txBody>
          <a:bodyPr/>
          <a:lstStyle/>
          <a:p>
            <a:r>
              <a:rPr lang="pl-PL" dirty="0" smtClean="0"/>
              <a:t>Co charakteryzuje uzależnienia?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dirty="0" smtClean="0"/>
              <a:t>Cechą charakterystyczną uzależnień są zachowania o charakterze kompulsywnym, czyli wiążące się z przymusem oraz ze stanem niepokoju. </a:t>
            </a:r>
          </a:p>
          <a:p>
            <a:pPr lvl="1">
              <a:buNone/>
            </a:pPr>
            <a:r>
              <a:rPr lang="pl-PL" dirty="0" smtClean="0">
                <a:solidFill>
                  <a:srgbClr val="FFFF00"/>
                </a:solidFill>
              </a:rPr>
              <a:t> ----------------------------------------------------------------</a:t>
            </a:r>
          </a:p>
          <a:p>
            <a:pPr lvl="1" algn="ctr">
              <a:spcBef>
                <a:spcPts val="0"/>
              </a:spcBef>
              <a:buNone/>
            </a:pPr>
            <a:r>
              <a:rPr lang="pl-PL" i="1" dirty="0" smtClean="0">
                <a:solidFill>
                  <a:srgbClr val="FFFF00"/>
                </a:solidFill>
              </a:rPr>
              <a:t>Jeżeli czegoś nie zrobię, to czuję niepokój i myśli obsesyjnie krążą wokół tego. </a:t>
            </a:r>
          </a:p>
          <a:p>
            <a:pPr lvl="1" algn="ctr">
              <a:buNone/>
            </a:pPr>
            <a:r>
              <a:rPr lang="pl-PL" dirty="0" smtClean="0">
                <a:solidFill>
                  <a:srgbClr val="FFFF00"/>
                </a:solidFill>
              </a:rPr>
              <a:t>----------------------------------------------------------------- </a:t>
            </a:r>
            <a:r>
              <a:rPr lang="pl-PL" i="1" dirty="0" smtClean="0"/>
              <a:t>Czynnikiem, od którego można się uzależnić, jest w zasadzie wszystko.</a:t>
            </a:r>
          </a:p>
          <a:p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8229600" cy="914400"/>
          </a:xfrm>
        </p:spPr>
        <p:txBody>
          <a:bodyPr/>
          <a:lstStyle/>
          <a:p>
            <a:r>
              <a:rPr lang="pl-PL" dirty="0" smtClean="0"/>
              <a:t>Od czego można się uzależnić? 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pl-PL" dirty="0" smtClean="0"/>
              <a:t>od jedzenia – szczególnie słodyczy, </a:t>
            </a:r>
          </a:p>
          <a:p>
            <a:r>
              <a:rPr lang="pl-PL" dirty="0" smtClean="0"/>
              <a:t>picia – kawy, herbaty, alkoholu, napojów energetyzujących ,</a:t>
            </a:r>
          </a:p>
          <a:p>
            <a:r>
              <a:rPr lang="pl-PL" dirty="0" smtClean="0"/>
              <a:t>używek - papierosy, narkotyki,</a:t>
            </a:r>
          </a:p>
          <a:p>
            <a:r>
              <a:rPr lang="pl-PL" dirty="0" smtClean="0"/>
              <a:t>Internetu – przeglądania stron, poczty,</a:t>
            </a:r>
          </a:p>
          <a:p>
            <a:r>
              <a:rPr lang="pl-PL" dirty="0" smtClean="0"/>
              <a:t>obecności na portalach </a:t>
            </a:r>
            <a:r>
              <a:rPr lang="pl-PL" dirty="0" err="1" smtClean="0"/>
              <a:t>społecznościowych</a:t>
            </a:r>
            <a:r>
              <a:rPr lang="pl-PL" dirty="0" smtClean="0"/>
              <a:t> ,</a:t>
            </a:r>
          </a:p>
          <a:p>
            <a:r>
              <a:rPr lang="pl-PL" dirty="0" smtClean="0"/>
              <a:t>gier komputerowych, </a:t>
            </a:r>
          </a:p>
          <a:p>
            <a:r>
              <a:rPr lang="pl-PL" dirty="0" smtClean="0"/>
              <a:t>seriali telewizyjnych,</a:t>
            </a:r>
          </a:p>
          <a:p>
            <a:r>
              <a:rPr lang="pl-PL" dirty="0" smtClean="0"/>
              <a:t>Zakupów,</a:t>
            </a:r>
          </a:p>
          <a:p>
            <a:r>
              <a:rPr lang="pl-PL" dirty="0" smtClean="0"/>
              <a:t>posiadania kolekcji zabawek, odzieży,</a:t>
            </a:r>
          </a:p>
          <a:p>
            <a:r>
              <a:rPr lang="pl-PL" dirty="0" smtClean="0"/>
              <a:t>mycia się itp.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Podatność na uzależnienia 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dirty="0" smtClean="0"/>
              <a:t>W przypadku dzieci mówimy raczej o pewnej podatności na uzależnienia, niż o samych uzależnieniach. </a:t>
            </a:r>
          </a:p>
          <a:p>
            <a:pPr>
              <a:buNone/>
            </a:pPr>
            <a:r>
              <a:rPr lang="pl-PL" dirty="0" smtClean="0"/>
              <a:t>-----------------------------------------------------------</a:t>
            </a:r>
          </a:p>
          <a:p>
            <a:r>
              <a:rPr lang="pl-PL" dirty="0" smtClean="0"/>
              <a:t>Nie każde zachowanie kompulsywne musi być uzależnieniem – uzależnienie jest ściśle związane z ponoszeniem kosztów w innych dziedzinach. 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28596" y="512064"/>
            <a:ext cx="8715404" cy="914400"/>
          </a:xfrm>
        </p:spPr>
        <p:txBody>
          <a:bodyPr/>
          <a:lstStyle/>
          <a:p>
            <a:pPr algn="ctr"/>
            <a:r>
              <a:rPr lang="pl-PL" sz="3200" dirty="0" smtClean="0"/>
              <a:t>Kompulsywne zachowania a uzależnienia</a:t>
            </a:r>
            <a:endParaRPr lang="pl-PL" sz="32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pl-PL" b="1" dirty="0" smtClean="0">
                <a:solidFill>
                  <a:srgbClr val="FF0000"/>
                </a:solidFill>
              </a:rPr>
              <a:t>Uzależnienie:</a:t>
            </a:r>
            <a:r>
              <a:rPr lang="pl-PL" dirty="0" smtClean="0"/>
              <a:t> Dziecko spędza przed komputerem całe wieczory zamiast spać, jest nieprzygotowane i zmęczone w czasie zajęć szkolnych, nie jest w stanie wyłączyć gry, na próbę przerwania reaguje histerią –  jest  to uzależnienie, bo widoczne są koszty. </a:t>
            </a:r>
          </a:p>
          <a:p>
            <a:pPr>
              <a:buNone/>
            </a:pPr>
            <a:r>
              <a:rPr lang="pl-PL" dirty="0" smtClean="0"/>
              <a:t>	</a:t>
            </a:r>
          </a:p>
          <a:p>
            <a:r>
              <a:rPr lang="pl-PL" b="1" dirty="0" smtClean="0">
                <a:solidFill>
                  <a:srgbClr val="FF0000"/>
                </a:solidFill>
              </a:rPr>
              <a:t>Kompulsywne zachowanie: </a:t>
            </a:r>
            <a:r>
              <a:rPr lang="pl-PL" dirty="0" smtClean="0"/>
              <a:t>Dziecko musi sprawdzać np. co 30 minut na komputerze np.: czy postać, którą gra  (np. jakiegoś wojownika) nie została w czasie jego nieobecności okradziona itp.  W przerwach między przymusem sprawdzania odrabia lekcje – tu jest zachowanie kompulsywne, bo nie ma kosztów.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Podatność na uzależnienia a mass media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pl-PL" dirty="0" smtClean="0"/>
              <a:t>Mass media żyją ze sprzedaży swoich produktów, czyli programów, artykułów, filmów, bajek, gier, wiadomości itp., ale też reklam. </a:t>
            </a:r>
          </a:p>
          <a:p>
            <a:r>
              <a:rPr lang="pl-PL" dirty="0" smtClean="0"/>
              <a:t>Celem mass mediów jest stworzenie produktów, które będą miały największą oglądalność, bo wtedy zarabiają. </a:t>
            </a:r>
          </a:p>
          <a:p>
            <a:r>
              <a:rPr lang="pl-PL" dirty="0" smtClean="0"/>
              <a:t>Uzależnienie od produktu jest najprostszą formą zdobycia stałych klientów. Dlatego posługują się różnymi technikami, które sprzyjają uzależnieniu.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Techniki uzależniające</a:t>
            </a:r>
            <a:br>
              <a:rPr lang="pl-PL" dirty="0" smtClean="0"/>
            </a:br>
            <a:r>
              <a:rPr lang="pl-PL" dirty="0" smtClean="0"/>
              <a:t> 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dirty="0" smtClean="0"/>
              <a:t>Opieka nad postacią w grze </a:t>
            </a:r>
          </a:p>
          <a:p>
            <a:r>
              <a:rPr lang="pl-PL" dirty="0" smtClean="0"/>
              <a:t>Gra odbywa się w czasie rzeczywistym – ciągłe zadania, potrzeba sprawdzania                 i związane z tym emocje tworzą uzależnienie. </a:t>
            </a:r>
          </a:p>
          <a:p>
            <a:r>
              <a:rPr lang="pl-PL" dirty="0" smtClean="0"/>
              <a:t>Gracz, aby lepiej wyposażyć swojego wojownika, kupuje najpierw za zdobyte punkty, a potem już nie wirtualnie, ale faktycznie- płacąc </a:t>
            </a:r>
            <a:r>
              <a:rPr lang="pl-PL" dirty="0" err="1" smtClean="0"/>
              <a:t>SMS-em</a:t>
            </a:r>
            <a:r>
              <a:rPr lang="pl-PL" dirty="0" smtClean="0"/>
              <a:t> za wyposażenie swojej wirtualnej postaci. 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Techniki uzależniające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pl-PL" dirty="0" smtClean="0"/>
              <a:t>Reklama</a:t>
            </a:r>
          </a:p>
          <a:p>
            <a:pPr>
              <a:buNone/>
            </a:pPr>
            <a:r>
              <a:rPr lang="pl-PL" dirty="0" smtClean="0"/>
              <a:t>	Wiązanie towaru lub usługi ze świetną zabawą, poczuciem bycia w atrakcyjnej grupie lub bycia osoba nieprzeciętną. Osoba utożsamiająca się z takim obrazem sięga po reklamowany towar (np. napój), który nie daje obiecywanej satysfakcji, ale za to ma w sobie tyle cukrów prostych, które natychmiast wpływają na poprawę humoru i samopoczucia, że pozornie poprawia nasze spostrzeganie i w efekcie uzależnia.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tro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etro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203</TotalTime>
  <Words>744</Words>
  <PresentationFormat>Pokaz na ekranie (4:3)</PresentationFormat>
  <Paragraphs>72</Paragraphs>
  <Slides>17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17</vt:i4>
      </vt:variant>
    </vt:vector>
  </HeadingPairs>
  <TitlesOfParts>
    <vt:vector size="18" baseType="lpstr">
      <vt:lpstr>Metro</vt:lpstr>
      <vt:lpstr>Mass media a uzależnienia, jak chronić dziecko przed nadmiarem informacji</vt:lpstr>
      <vt:lpstr>CEL PREZENTACJI:   </vt:lpstr>
      <vt:lpstr>Co charakteryzuje uzależnienia?</vt:lpstr>
      <vt:lpstr>Od czego można się uzależnić? </vt:lpstr>
      <vt:lpstr>Podatność na uzależnienia </vt:lpstr>
      <vt:lpstr>Kompulsywne zachowania a uzależnienia</vt:lpstr>
      <vt:lpstr>Podatność na uzależnienia a mass media</vt:lpstr>
      <vt:lpstr>Techniki uzależniające  </vt:lpstr>
      <vt:lpstr>Techniki uzależniające</vt:lpstr>
      <vt:lpstr>Naśladownictwo –czyli dlaczego dzieci tak łatwo się uzależniają?</vt:lpstr>
      <vt:lpstr>Przyzwyczajenie</vt:lpstr>
      <vt:lpstr>Podatność na uzależnienia wynika z braku umiejętności:</vt:lpstr>
      <vt:lpstr>Co robić, aby dziecko było silne i odporne na uzależnienia? </vt:lpstr>
      <vt:lpstr>Co robić, aby dziecko było silne i odporne na uzależnienia?</vt:lpstr>
      <vt:lpstr>Co robić, aby dziecko było silne i odporne na uzależnienia? cd.</vt:lpstr>
      <vt:lpstr>Co robić, aby dziecko było silne i odporne na uzależnienia? cd.</vt:lpstr>
      <vt:lpstr>Slajd 17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Mass media a uzależnienia, jak chronić dziecko przed nadmiarem informacji</dc:title>
  <dc:creator>Admin</dc:creator>
  <cp:lastModifiedBy>Admin</cp:lastModifiedBy>
  <cp:revision>22</cp:revision>
  <dcterms:created xsi:type="dcterms:W3CDTF">2021-04-20T08:23:42Z</dcterms:created>
  <dcterms:modified xsi:type="dcterms:W3CDTF">2021-05-12T07:43:44Z</dcterms:modified>
</cp:coreProperties>
</file>